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0" r:id="rId2"/>
    <p:sldId id="262" r:id="rId3"/>
    <p:sldId id="636" r:id="rId4"/>
    <p:sldId id="261" r:id="rId5"/>
    <p:sldId id="606" r:id="rId6"/>
    <p:sldId id="637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5" r:id="rId15"/>
    <p:sldId id="646" r:id="rId16"/>
    <p:sldId id="647" r:id="rId17"/>
    <p:sldId id="648" r:id="rId18"/>
    <p:sldId id="649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NanumGothicOTFExtraBold" panose="020B0803020000020004" pitchFamily="34" charset="-127"/>
      <p:regular r:id="rId23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anumBarunGothicOTF" panose="02020603020101020101" pitchFamily="18" charset="-127"/>
      <p:regular r:id="rId28"/>
      <p:bold r:id="rId29"/>
    </p:embeddedFont>
    <p:embeddedFont>
      <p:font typeface="NanumGothicOTF" panose="020F0502020204030204" pitchFamily="34" charset="0"/>
      <p:regular r:id="rId30"/>
      <p:bold r:id="rId31"/>
    </p:embeddedFont>
    <p:embeddedFont>
      <p:font typeface="NanumSquareOTF_ac" panose="020B0600000101010101" pitchFamily="34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98" userDrawn="1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1434" userDrawn="1">
          <p15:clr>
            <a:srgbClr val="A4A3A4"/>
          </p15:clr>
        </p15:guide>
        <p15:guide id="6" pos="3681" userDrawn="1">
          <p15:clr>
            <a:srgbClr val="A4A3A4"/>
          </p15:clr>
        </p15:guide>
        <p15:guide id="7" pos="7628" userDrawn="1">
          <p15:clr>
            <a:srgbClr val="A4A3A4"/>
          </p15:clr>
        </p15:guide>
        <p15:guide id="8" orient="horz" pos="1638" userDrawn="1">
          <p15:clr>
            <a:srgbClr val="A4A3A4"/>
          </p15:clr>
        </p15:guide>
        <p15:guide id="9" orient="horz" pos="3181" userDrawn="1">
          <p15:clr>
            <a:srgbClr val="A4A3A4"/>
          </p15:clr>
        </p15:guide>
        <p15:guide id="10" pos="5654" userDrawn="1">
          <p15:clr>
            <a:srgbClr val="A4A3A4"/>
          </p15:clr>
        </p15:guide>
        <p15:guide id="11" orient="horz" pos="2432" userDrawn="1">
          <p15:clr>
            <a:srgbClr val="A4A3A4"/>
          </p15:clr>
        </p15:guide>
        <p15:guide id="12" pos="960" userDrawn="1">
          <p15:clr>
            <a:srgbClr val="A4A3A4"/>
          </p15:clr>
        </p15:guide>
        <p15:guide id="13" pos="1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81" autoAdjust="0"/>
    <p:restoredTop sz="96327"/>
  </p:normalViewPr>
  <p:slideViewPr>
    <p:cSldViewPr snapToGrid="0">
      <p:cViewPr varScale="1">
        <p:scale>
          <a:sx n="159" d="100"/>
          <a:sy n="159" d="100"/>
        </p:scale>
        <p:origin x="192" y="216"/>
      </p:cViewPr>
      <p:guideLst>
        <p:guide orient="horz" pos="935"/>
        <p:guide pos="98"/>
        <p:guide orient="horz" pos="618"/>
        <p:guide orient="horz" pos="1162"/>
        <p:guide orient="horz" pos="1434"/>
        <p:guide pos="3681"/>
        <p:guide pos="7628"/>
        <p:guide orient="horz" pos="1638"/>
        <p:guide orient="horz" pos="3181"/>
        <p:guide pos="5654"/>
        <p:guide orient="horz" pos="2432"/>
        <p:guide pos="960"/>
        <p:guide pos="1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EB0E7-C102-C24D-B65C-650161D42FCF}" type="datetimeFigureOut">
              <a:rPr kumimoji="1" lang="ko-Kore-KR" altLang="en-US" smtClean="0"/>
              <a:t>3/30/23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FD7AC-1BD0-B848-9493-BBC0AE9A399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986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OTF_ac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073DB3-3114-EB7D-6DA3-16C7C7DF92A9}"/>
              </a:ext>
            </a:extLst>
          </p:cNvPr>
          <p:cNvSpPr txBox="1"/>
          <p:nvPr userDrawn="1"/>
        </p:nvSpPr>
        <p:spPr>
          <a:xfrm>
            <a:off x="3634896" y="6482970"/>
            <a:ext cx="4922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BM-NAS : Bilevel Multimodal Neural Architecture Search</a:t>
            </a:r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2023. 3. 30.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1B47EF-E567-B5CB-1C79-81E69AC49B40}"/>
              </a:ext>
            </a:extLst>
          </p:cNvPr>
          <p:cNvSpPr/>
          <p:nvPr userDrawn="1"/>
        </p:nvSpPr>
        <p:spPr>
          <a:xfrm>
            <a:off x="-37840" y="-57955"/>
            <a:ext cx="12240000" cy="672088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4B5A4239-2786-49E3-B196-9B80BF8A9CEC}" type="datetimeFigureOut">
              <a:rPr lang="ko-KR" altLang="en-US" smtClean="0"/>
              <a:pPr/>
              <a:t>2023. 3. 30.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fld id="{D3FB9434-0522-4D64-A27B-BBEB3AA8427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CB01CC-17BB-C044-3584-45A2EAB241CC}"/>
              </a:ext>
            </a:extLst>
          </p:cNvPr>
          <p:cNvSpPr/>
          <p:nvPr userDrawn="1"/>
        </p:nvSpPr>
        <p:spPr>
          <a:xfrm>
            <a:off x="0" y="6263999"/>
            <a:ext cx="12192000" cy="60294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CB4EB9-FDE2-C283-B43F-7B28C0D89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093" y="6264000"/>
            <a:ext cx="1609907" cy="6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k object 17">
            <a:extLst>
              <a:ext uri="{FF2B5EF4-FFF2-40B4-BE49-F238E27FC236}">
                <a16:creationId xmlns:a16="http://schemas.microsoft.com/office/drawing/2014/main" id="{D5DA9AAA-2D2A-B3BA-9A73-A097105270B3}"/>
              </a:ext>
            </a:extLst>
          </p:cNvPr>
          <p:cNvSpPr/>
          <p:nvPr userDrawn="1"/>
        </p:nvSpPr>
        <p:spPr>
          <a:xfrm>
            <a:off x="11596255" y="14937"/>
            <a:ext cx="595745" cy="594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b="0" i="0">
              <a:latin typeface="NanumSquareOTF_ac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90CABD-88F2-662B-451E-877D87205C9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264000"/>
            <a:ext cx="3002085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315613" y="2133600"/>
            <a:ext cx="7560775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>
            <a:cxnSpLocks/>
          </p:cNvCxnSpPr>
          <p:nvPr/>
        </p:nvCxnSpPr>
        <p:spPr>
          <a:xfrm>
            <a:off x="2279199" y="4268447"/>
            <a:ext cx="7560774" cy="1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19FC46-8609-D448-B424-A1271165290A}"/>
              </a:ext>
            </a:extLst>
          </p:cNvPr>
          <p:cNvSpPr txBox="1"/>
          <p:nvPr/>
        </p:nvSpPr>
        <p:spPr>
          <a:xfrm>
            <a:off x="6694998" y="5087800"/>
            <a:ext cx="5497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Jae 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MS/</a:t>
            </a:r>
            <a:r>
              <a:rPr lang="en-US" altLang="ko-Kore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Combined Student</a:t>
            </a:r>
          </a:p>
          <a:p>
            <a:pPr algn="r" fontAlgn="base"/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Healthcare Lab​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Biomedical systems informatics</a:t>
            </a:r>
          </a:p>
          <a:p>
            <a:pPr algn="r" fontAlgn="base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Yonsei University College of Medicine​​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A3FFD-2355-ADC5-E51B-B1DF2CBD5DF3}"/>
              </a:ext>
            </a:extLst>
          </p:cNvPr>
          <p:cNvSpPr txBox="1"/>
          <p:nvPr/>
        </p:nvSpPr>
        <p:spPr>
          <a:xfrm>
            <a:off x="2315614" y="2666005"/>
            <a:ext cx="7560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BM-NAS</a:t>
            </a:r>
          </a:p>
          <a:p>
            <a:pPr algn="ctr"/>
            <a:r>
              <a:rPr lang="en-US" altLang="ko-KR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Bilevel Multimodal Neural Architecture Search</a:t>
            </a: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3. 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Fusion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Fusion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종류가 있음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Early fusion 	: Combines low-level features</a:t>
            </a:r>
          </a:p>
          <a:p>
            <a:pPr marL="342900" indent="-342900" defTabSz="180000" rtl="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Late fusion 		: Combines prediction-level features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Combine?</a:t>
            </a:r>
          </a:p>
          <a:p>
            <a:pPr marL="342900" indent="-342900" defTabSz="180000" rtl="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Weighted Average (Natarajan et al. 2012)</a:t>
            </a:r>
          </a:p>
          <a:p>
            <a:pPr marL="342900" indent="-342900" defTabSz="180000" rtl="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Bilinear product 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Teney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et al. 2018)</a:t>
            </a: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수백개이면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검증하기 힘들지 않겠어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?</a:t>
            </a:r>
          </a:p>
          <a:p>
            <a:pPr marL="342900" indent="-342900" defTabSz="180000" rtl="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CentralNet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MMTM : latent representation + auxiliary information</a:t>
            </a:r>
          </a:p>
          <a:p>
            <a:pPr marL="800100" lvl="1" indent="-342900" defTabSz="18000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Multimodel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몇가지에서 성공함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800100" lvl="1" indent="-342900" defTabSz="180000">
              <a:buFontTx/>
              <a:buChar char="-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파라미터 크기가 너무 커짐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Attention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 관심이 가지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않니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?</a:t>
            </a:r>
          </a:p>
          <a:p>
            <a:pPr marL="342900" indent="-342900" defTabSz="1800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Transformer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전성시대가 오고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이거 관련된 연구들도 많이 나왔는데 좋더라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(DFAF, 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AoANet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342900" indent="-342900" defTabSz="180000" rtl="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1026" name="Picture 2" descr="Transfer learning">
            <a:extLst>
              <a:ext uri="{FF2B5EF4-FFF2-40B4-BE49-F238E27FC236}">
                <a16:creationId xmlns:a16="http://schemas.microsoft.com/office/drawing/2014/main" id="{E7765E68-FC71-721C-C5CB-522C974F2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57" y="920750"/>
            <a:ext cx="50800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B8A6-26C1-9FC1-502F-333778B50C4F}"/>
              </a:ext>
            </a:extLst>
          </p:cNvPr>
          <p:cNvSpPr txBox="1"/>
          <p:nvPr/>
        </p:nvSpPr>
        <p:spPr>
          <a:xfrm>
            <a:off x="6884255" y="3429639"/>
            <a:ext cx="520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nrhan.tistory.com</a:t>
            </a:r>
            <a:r>
              <a:rPr lang="en-US" dirty="0"/>
              <a:t>/entry/Transfer-learning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78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3. 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Fusion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그래서 하고 싶은 말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?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우리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BM-NAS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선택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+ multimodal fusion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까지 해준다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BM-NAS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윗단에서는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intra-modal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inter-modal feature selection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하고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BM-NAS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아래에서는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 operation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찾음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778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Feature Extraction</a:t>
            </a:r>
          </a:p>
          <a:p>
            <a:pPr defTabSz="180000" rtl="0"/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선행연구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CentralNet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MFAS, MMTM)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 따라서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사전 학습된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backbone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사용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for feature extraction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Outputs of their intermediate layers as raw features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맨 처음에는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raw feature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형태가 너무 서로 달라서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pooling, interpolation, FC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등으로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맞춰줌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(N, C,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  <a:sym typeface="Wingdings" pitchFamily="2" charset="2"/>
              </a:rPr>
              <a:t>L)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  <a:sym typeface="Wingdings" pitchFamily="2" charset="2"/>
              </a:rPr>
              <a:t>N : Batch Size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  <a:sym typeface="Wingdings" pitchFamily="2" charset="2"/>
              </a:rPr>
              <a:t>C : Channels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  <a:sym typeface="Wingdings" pitchFamily="2" charset="2"/>
              </a:rPr>
              <a:t>L : Sequence Length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450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Upper Level : Cells for Feature Selection</a:t>
            </a:r>
          </a:p>
          <a:p>
            <a:pPr defTabSz="180000" rtl="0"/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Searches : </a:t>
            </a:r>
          </a:p>
          <a:p>
            <a:pPr lvl="1" defTabSz="18000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feature selection strategy</a:t>
            </a:r>
          </a:p>
          <a:p>
            <a:pPr lvl="1" defTabSz="18000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Consists of a group of Cells</a:t>
            </a:r>
          </a:p>
          <a:p>
            <a:pPr lvl="1" defTabSz="18000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lvl="1" defTabSz="18000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 : modal A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 : modal B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A(1) : 1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번 데이터를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pretrained model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 통과시켜서 나온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Feature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EB3E3-FDD1-24D0-7484-969A7D06D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3"/>
          <a:stretch/>
        </p:blipFill>
        <p:spPr>
          <a:xfrm>
            <a:off x="0" y="2441904"/>
            <a:ext cx="11898087" cy="9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Upper Level : Cells for Feature Selection</a:t>
            </a:r>
          </a:p>
          <a:p>
            <a:pPr defTabSz="180000" rtl="0"/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Feature Selection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DARTS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적용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DAG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Cell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들 사이의 연결을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“hypernet”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이라고 함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A4DE0-E4AD-E766-62C7-3F97080F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948072"/>
            <a:ext cx="6731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67E1C-E299-DDC0-57A0-D1A600AB0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2373"/>
          <a:stretch/>
        </p:blipFill>
        <p:spPr>
          <a:xfrm>
            <a:off x="177800" y="2422374"/>
            <a:ext cx="1676400" cy="333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B4E52-6182-5697-9EF8-C36559AE0D4F}"/>
              </a:ext>
            </a:extLst>
          </p:cNvPr>
          <p:cNvSpPr txBox="1"/>
          <p:nvPr/>
        </p:nvSpPr>
        <p:spPr>
          <a:xfrm>
            <a:off x="1016000" y="2861443"/>
            <a:ext cx="351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: E</a:t>
            </a:r>
            <a:r>
              <a:rPr lang="en-KR" dirty="0"/>
              <a:t>dge weight between s(i), s(j)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EAE0F-55A4-90DA-4C6C-BC9D1B15E4FF}"/>
              </a:ext>
            </a:extLst>
          </p:cNvPr>
          <p:cNvSpPr txBox="1"/>
          <p:nvPr/>
        </p:nvSpPr>
        <p:spPr>
          <a:xfrm>
            <a:off x="1854200" y="2395422"/>
            <a:ext cx="227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: upper level nodes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404822-9700-756A-728B-3201669671A9}"/>
              </a:ext>
            </a:extLst>
          </p:cNvPr>
          <p:cNvSpPr txBox="1"/>
          <p:nvPr/>
        </p:nvSpPr>
        <p:spPr>
          <a:xfrm>
            <a:off x="177800" y="4131049"/>
            <a:ext cx="4684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Cel</a:t>
            </a:r>
            <a:r>
              <a:rPr lang="en-US" altLang="ko-KR" dirty="0"/>
              <a:t>l</a:t>
            </a:r>
            <a:r>
              <a:rPr lang="en-KR" altLang="ko-KR" dirty="0"/>
              <a:t> </a:t>
            </a:r>
            <a:r>
              <a:rPr lang="ko-KR" altLang="en-US" dirty="0"/>
              <a:t>내부 연산 진행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두 </a:t>
            </a:r>
            <a:r>
              <a:rPr lang="en-US" altLang="ko-KR" dirty="0"/>
              <a:t>Modality</a:t>
            </a:r>
            <a:r>
              <a:rPr lang="ko-KR" altLang="en-US" dirty="0"/>
              <a:t>에 대해서 각각 결과가 나옴</a:t>
            </a:r>
            <a:endParaRPr lang="en-US" altLang="ko-KR" dirty="0"/>
          </a:p>
          <a:p>
            <a:endParaRPr lang="en-K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BD28AE-B2DF-863E-FEB8-0E5A03DD9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67"/>
          <a:stretch/>
        </p:blipFill>
        <p:spPr>
          <a:xfrm>
            <a:off x="177800" y="5091415"/>
            <a:ext cx="4572000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7A7F22-B5A9-437A-0D8D-0FE1B3709A21}"/>
              </a:ext>
            </a:extLst>
          </p:cNvPr>
          <p:cNvSpPr txBox="1"/>
          <p:nvPr/>
        </p:nvSpPr>
        <p:spPr>
          <a:xfrm>
            <a:off x="148261" y="5561467"/>
            <a:ext cx="569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en-US" altLang="ko-KR" dirty="0"/>
              <a:t>DAG </a:t>
            </a:r>
            <a:r>
              <a:rPr lang="ko-KR" altLang="en-US" dirty="0"/>
              <a:t>경우의 수 </a:t>
            </a:r>
            <a:r>
              <a:rPr lang="en-US" altLang="ko-KR" dirty="0"/>
              <a:t>: 2(N(A) + N(B)). (</a:t>
            </a:r>
            <a:r>
              <a:rPr lang="ko-KR" altLang="en-US" dirty="0"/>
              <a:t>완전연결은 </a:t>
            </a:r>
            <a:r>
              <a:rPr lang="en-US" altLang="ko-KR" dirty="0"/>
              <a:t>2^n)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FF609C-701A-ED46-372F-7ABFC011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905" y="788505"/>
            <a:ext cx="3511217" cy="49878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F2B34-E1F0-27A8-1076-F3E4E5F09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61" y="3269027"/>
            <a:ext cx="412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Lower Level : Multimodal Fusion Strategy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Operation Pool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 Strategy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선택해서 수행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Primitive Operations</a:t>
            </a: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여기서는 무조건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개의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input 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x,y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받음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가능한 연산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</a:t>
            </a:r>
          </a:p>
          <a:p>
            <a:pPr marL="457200" indent="-457200" defTabSz="180000" rtl="0">
              <a:buAutoNum type="arabicParenBoth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Zero(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x,y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457200" indent="-457200" defTabSz="180000" rtl="0">
              <a:buAutoNum type="arabicParenBoth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Sum(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x,y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457200" indent="-457200" defTabSz="180000" rtl="0">
              <a:buAutoNum type="arabicParenBoth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Attention(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x,y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457200" indent="-457200" defTabSz="180000" rtl="0">
              <a:buAutoNum type="arabicParenBoth"/>
            </a:pP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LinearGLU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457200" indent="-457200" defTabSz="180000" rtl="0">
              <a:buAutoNum type="arabicParenBoth"/>
            </a:pP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ConcatFC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0D03-6C73-673C-6158-4ACB985E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10" y="646353"/>
            <a:ext cx="45212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08DC3-3C46-8E77-7F81-FF500ED1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21" y="1326019"/>
            <a:ext cx="5099756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964C9-B4F7-FB73-2DA2-DF8F2424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21" y="2156060"/>
            <a:ext cx="5715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 Strategy</a:t>
            </a:r>
          </a:p>
          <a:p>
            <a:pPr defTabSz="180000" rtl="0"/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Cell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안 쪽에서 이루어지는 연산 하나하나를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Step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이라고 함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그럼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input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부터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output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까지 아래처럼 적을 수 있음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inner step node : t(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 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254D4-56B9-2D76-B302-76A89903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05" y="788505"/>
            <a:ext cx="3511217" cy="4987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B3C9E-424C-4B27-B4ED-06BF0BCA0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8" b="16286"/>
          <a:stretch/>
        </p:blipFill>
        <p:spPr>
          <a:xfrm>
            <a:off x="0" y="2662989"/>
            <a:ext cx="5626100" cy="66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8FB2CD-7557-37B4-112B-607A39B23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8288"/>
            <a:ext cx="4668253" cy="10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41E305-D2FC-3ED1-305B-7B5C03AF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3013743"/>
            <a:ext cx="5720080" cy="2392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4. 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CA391-C5BE-9602-E665-93E1E4C8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6353"/>
            <a:ext cx="6269217" cy="5327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87573-F713-1C4C-2972-2A02C08E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01" y="1290296"/>
            <a:ext cx="5089358" cy="9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5. 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7C4D4-582E-164E-4AFE-73D4A9C7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242"/>
            <a:ext cx="4943789" cy="333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83BF3-DD66-744F-D908-738CE7FA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52" y="727242"/>
            <a:ext cx="5704139" cy="313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3AD90-979C-B42D-3080-3FBA113B1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1617"/>
            <a:ext cx="5592765" cy="2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3130B-B3C5-80B8-3069-EBE1FD50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92" y="660075"/>
            <a:ext cx="10025149" cy="36459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6E4020-AA8E-5900-AA0E-8298FD6B9B56}"/>
              </a:ext>
            </a:extLst>
          </p:cNvPr>
          <p:cNvSpPr/>
          <p:nvPr/>
        </p:nvSpPr>
        <p:spPr>
          <a:xfrm>
            <a:off x="4148051" y="3607723"/>
            <a:ext cx="7897091" cy="35744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B9645-56F4-0966-EC63-B97DB8B1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4476"/>
            <a:ext cx="4022951" cy="23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6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1839A-2187-6A43-0846-5FB816BC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452"/>
            <a:ext cx="8304416" cy="2361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F30AB-C884-D4CC-361F-A06A4B2E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6085"/>
            <a:ext cx="6209606" cy="1324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A1222-7A44-FD77-711C-DA1CE8E00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0494"/>
            <a:ext cx="6209607" cy="13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C</a:t>
            </a:r>
            <a:r>
              <a:rPr lang="en-US" altLang="ko-KR" sz="24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ONTENTS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4155" y="749198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Abstract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4089" y="502977"/>
            <a:ext cx="1055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1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84155" y="2773456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Related Works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4090" y="252673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3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9D232-FE61-25A0-6A91-2D08F3E41CD7}"/>
              </a:ext>
            </a:extLst>
          </p:cNvPr>
          <p:cNvSpPr txBox="1"/>
          <p:nvPr/>
        </p:nvSpPr>
        <p:spPr>
          <a:xfrm>
            <a:off x="4384155" y="3785585"/>
            <a:ext cx="3423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Methodology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8254F9-5AED-F102-AFF7-1A6952C6D750}"/>
              </a:ext>
            </a:extLst>
          </p:cNvPr>
          <p:cNvSpPr txBox="1"/>
          <p:nvPr/>
        </p:nvSpPr>
        <p:spPr>
          <a:xfrm>
            <a:off x="3074090" y="353861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4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C82E0-DA05-09F5-0BAC-17BE43C2EA4F}"/>
              </a:ext>
            </a:extLst>
          </p:cNvPr>
          <p:cNvSpPr txBox="1"/>
          <p:nvPr/>
        </p:nvSpPr>
        <p:spPr>
          <a:xfrm>
            <a:off x="4384155" y="4797714"/>
            <a:ext cx="2654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Experiments and Results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56CF7-F937-4281-3F7B-1304D3E1DF1C}"/>
              </a:ext>
            </a:extLst>
          </p:cNvPr>
          <p:cNvSpPr txBox="1"/>
          <p:nvPr/>
        </p:nvSpPr>
        <p:spPr>
          <a:xfrm>
            <a:off x="3074089" y="4550497"/>
            <a:ext cx="505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5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009C6-C14D-FD66-DFD8-BC71BE994E85}"/>
              </a:ext>
            </a:extLst>
          </p:cNvPr>
          <p:cNvSpPr txBox="1"/>
          <p:nvPr/>
        </p:nvSpPr>
        <p:spPr>
          <a:xfrm>
            <a:off x="4384155" y="1761327"/>
            <a:ext cx="4806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NanumGothicOTF" panose="020D0604000000000000" pitchFamily="34" charset="-127"/>
                <a:ea typeface="NanumGothicOTF" panose="020D0604000000000000" pitchFamily="34" charset="-127"/>
              </a:rPr>
              <a:t>Introduction</a:t>
            </a:r>
            <a:endParaRPr lang="ko-KR" altLang="en-US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NanumGothicOTF" panose="020D0604000000000000" pitchFamily="34" charset="-127"/>
              <a:ea typeface="NanumGothicOTF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C6F8D-D675-2648-1195-F5D1004C1F68}"/>
              </a:ext>
            </a:extLst>
          </p:cNvPr>
          <p:cNvSpPr txBox="1"/>
          <p:nvPr/>
        </p:nvSpPr>
        <p:spPr>
          <a:xfrm>
            <a:off x="3074090" y="1514857"/>
            <a:ext cx="1260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NanumGothicOTFExtraBold" panose="020D0604000000000000" pitchFamily="34" charset="-127"/>
                <a:ea typeface="NanumGothicOTFExtraBold" panose="020D0604000000000000" pitchFamily="34" charset="-127"/>
              </a:rPr>
              <a:t>2</a:t>
            </a:r>
            <a:endParaRPr lang="ko-KR" altLang="en-US" sz="4800" b="1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NanumGothicOTFExtraBold" panose="020D0604000000000000" pitchFamily="34" charset="-127"/>
              <a:ea typeface="NanumGothicOTF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1. 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244988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DNN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분야에서 좋은 성능을 보이고 있음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추가 정리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연구들은 하나의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Task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추출해서 결합한 다음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해결하려 함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기존 연구의 한계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feature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위해서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manual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하게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Engineering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그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들을 어떻게 합칠 것인지에 대한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 Strategy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고려 했어야 함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본 연구의 목표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Bilevel Search Algorithm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이용해서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Fully Searchable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만드는 것이 목표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Upper Level	:	Selects inter/infra-modal feature pairs from the pretrained unimodal backbones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Lower Level	:	Learns fusion strategy for each feature pair, which is a combination of predefined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primitive operations</a:t>
            </a:r>
            <a:b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									Multi-head Attention, Attention on Attention, 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…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Experiments on three multimodal tasks</a:t>
            </a:r>
          </a:p>
          <a:p>
            <a:pPr defTabSz="180000" rtl="0"/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104593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DNN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 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Task(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이미지 분류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NLP,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음성 인식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Multimodal task(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이미지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캡셔닝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VQA,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등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Cross-modal generation (Text to Image 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Gteneration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성공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성공 대비 노력이 너무 많이 필요함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(Modality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 더 늘어나면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더 많은 노력과 여러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 strategy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검증이 필요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)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 요즘 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성공적이니깐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이거 활용해보자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선행 연구</a:t>
            </a:r>
            <a:endParaRPr lang="en-US" altLang="ko-KR" sz="2000" b="1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Mmnas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	:	Transformer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모델 기반으로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Visual-text alignment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MMIF		:	tomography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multi-modality feature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추출하기 위한 최적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CNN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구조 예측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가지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너무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Task Specific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해서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Generalization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이 너무 부족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MFAS		:	unimodal feature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들의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feature fusion strategy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적용한 방법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MFAS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inter-modal features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만 사용 가능하고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fusion strategy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자체의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search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는 하지 않음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7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6380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Generalized framework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인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BM-NAS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제안하고자 함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Fig.1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좌측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Upper Level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Unimodal Feature</a:t>
            </a:r>
            <a:r>
              <a:rPr lang="ko-KR" altLang="en-US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를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결합하고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바꾸는 역할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Fig.1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의 우측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: Lower Level</a:t>
            </a: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Cell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내부의 구조를 학습하는 단계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Cell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은 사전 정의된 몇가지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Operation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수행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827E7-9AE2-DE87-F791-5B7EE94E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6047"/>
            <a:ext cx="5661991" cy="47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2.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638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Fusion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은 다양한 종류가 있기 때문에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조심스럽게 선택함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309FF-4B6C-C181-531C-D12B3750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722"/>
            <a:ext cx="11844282" cy="43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5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3E2BA6-C13C-BA10-E34A-7F9BC00E3B1B}"/>
              </a:ext>
            </a:extLst>
          </p:cNvPr>
          <p:cNvSpPr txBox="1"/>
          <p:nvPr/>
        </p:nvSpPr>
        <p:spPr>
          <a:xfrm>
            <a:off x="0" y="184688"/>
            <a:ext cx="405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ea typeface="NanumGothicOTFExtraBold" panose="020D0604000000000000" pitchFamily="34" charset="-127"/>
                <a:cs typeface="Times New Roman" panose="02020603050405020304" pitchFamily="18" charset="0"/>
              </a:rPr>
              <a:t>3. Related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10623-0ED3-9D0D-FBBC-42D225652F83}"/>
              </a:ext>
            </a:extLst>
          </p:cNvPr>
          <p:cNvSpPr txBox="1"/>
          <p:nvPr/>
        </p:nvSpPr>
        <p:spPr>
          <a:xfrm>
            <a:off x="0" y="751983"/>
            <a:ext cx="117652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 rtl="0"/>
            <a:r>
              <a:rPr lang="en-US" altLang="ko-KR" sz="2000" b="1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</a:p>
          <a:p>
            <a:pPr marL="342900" indent="-342900" defTabSz="180000" rtl="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Bilevel optimization</a:t>
            </a:r>
          </a:p>
          <a:p>
            <a:pPr marL="342900" indent="-342900" defTabSz="180000" rtl="0">
              <a:buFontTx/>
              <a:buChar char="-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과거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NAS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RL, EA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등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-&gt;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많은 시간이 걸림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시간 개선 노력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ENAS : Weight Sharing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활용한 시간 개선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PNAS : </a:t>
            </a:r>
            <a:r>
              <a:rPr lang="en-US" altLang="ko-KR" sz="2000" dirty="0" err="1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Optimzation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개선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defTabSz="180000" rtl="0"/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MTCS (BO) : Sampling Efficiency</a:t>
            </a:r>
          </a:p>
          <a:p>
            <a:pPr defTabSz="180000" rtl="0"/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결국엔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Gradient Base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기반의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DARTS 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가 더 좋음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하지만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Multimodal NAS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Framework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에서는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multi-input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을 고려해야 하지만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, DARTS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에서는 없음</a:t>
            </a:r>
            <a:endParaRPr lang="en-US" altLang="ko-KR" sz="2000" dirty="0">
              <a:latin typeface="Times New Roman" panose="02020603050405020304" pitchFamily="18" charset="0"/>
              <a:ea typeface="NanumBarunGothicOTF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여기서 우리 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novelty</a:t>
            </a:r>
            <a:r>
              <a:rPr lang="ko-KR" altLang="en-US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 추가</a:t>
            </a: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defTabSz="180000" rtl="0">
              <a:buFont typeface="Symbol" pitchFamily="2" charset="2"/>
              <a:buChar char="Þ"/>
            </a:pPr>
            <a:r>
              <a:rPr lang="en-US" altLang="ko-KR" sz="2000" dirty="0">
                <a:latin typeface="Times New Roman" panose="02020603050405020304" pitchFamily="18" charset="0"/>
                <a:ea typeface="NanumBarunGothicOTF" panose="02020603020101020101" pitchFamily="18" charset="-127"/>
                <a:cs typeface="Times New Roman" panose="02020603050405020304" pitchFamily="18" charset="0"/>
              </a:rPr>
              <a:t>Benchmark : DARTS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5BB08-9F9E-E3CB-3F81-45F6794DC2B0}"/>
              </a:ext>
            </a:extLst>
          </p:cNvPr>
          <p:cNvSpPr txBox="1"/>
          <p:nvPr/>
        </p:nvSpPr>
        <p:spPr>
          <a:xfrm>
            <a:off x="9303026" y="5824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5440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45713</TotalTime>
  <Words>882</Words>
  <Application>Microsoft Macintosh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NanumGothicOTF</vt:lpstr>
      <vt:lpstr>맑은 고딕</vt:lpstr>
      <vt:lpstr>Symbol</vt:lpstr>
      <vt:lpstr>NanumSquareOTF_ac</vt:lpstr>
      <vt:lpstr>NanumGothicOTFExtraBold</vt:lpstr>
      <vt:lpstr>Arial</vt:lpstr>
      <vt:lpstr>Times New Roman</vt:lpstr>
      <vt:lpstr>NanumBarunGothicOTF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홍 재성</cp:lastModifiedBy>
  <cp:revision>2949</cp:revision>
  <dcterms:created xsi:type="dcterms:W3CDTF">2016-12-29T12:06:27Z</dcterms:created>
  <dcterms:modified xsi:type="dcterms:W3CDTF">2023-03-30T07:07:21Z</dcterms:modified>
</cp:coreProperties>
</file>